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Albert Sans Medium"/>
      <p:regular r:id="rId54"/>
      <p:bold r:id="rId55"/>
      <p:italic r:id="rId56"/>
      <p:boldItalic r:id="rId57"/>
    </p:embeddedFont>
    <p:embeddedFont>
      <p:font typeface="Epilogue"/>
      <p:regular r:id="rId58"/>
      <p:bold r:id="rId59"/>
      <p:italic r:id="rId60"/>
      <p:boldItalic r:id="rId61"/>
    </p:embeddedFont>
    <p:embeddedFont>
      <p:font typeface="Albert Sans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  <p:embeddedFont>
      <p:font typeface="DM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DMSans-boldItalic.fntdata"/><Relationship Id="rId72" Type="http://schemas.openxmlformats.org/officeDocument/2006/relationships/font" Target="fonts/DMSans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DMSans-bold.fntdata"/><Relationship Id="rId70" Type="http://schemas.openxmlformats.org/officeDocument/2006/relationships/font" Target="fonts/DMSans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lbertSans-regular.fntdata"/><Relationship Id="rId61" Type="http://schemas.openxmlformats.org/officeDocument/2006/relationships/font" Target="fonts/Epilogue-boldItalic.fntdata"/><Relationship Id="rId20" Type="http://schemas.openxmlformats.org/officeDocument/2006/relationships/slide" Target="slides/slide16.xml"/><Relationship Id="rId64" Type="http://schemas.openxmlformats.org/officeDocument/2006/relationships/font" Target="fonts/AlbertSans-italic.fntdata"/><Relationship Id="rId63" Type="http://schemas.openxmlformats.org/officeDocument/2006/relationships/font" Target="fonts/AlbertSans-bold.fntdata"/><Relationship Id="rId22" Type="http://schemas.openxmlformats.org/officeDocument/2006/relationships/slide" Target="slides/slide18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7.xml"/><Relationship Id="rId65" Type="http://schemas.openxmlformats.org/officeDocument/2006/relationships/font" Target="fonts/AlbertSans-boldItalic.fntdata"/><Relationship Id="rId24" Type="http://schemas.openxmlformats.org/officeDocument/2006/relationships/slide" Target="slides/slide20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9.xml"/><Relationship Id="rId67" Type="http://schemas.openxmlformats.org/officeDocument/2006/relationships/font" Target="fonts/RobotoMono-bold.fntdata"/><Relationship Id="rId60" Type="http://schemas.openxmlformats.org/officeDocument/2006/relationships/font" Target="fonts/Epilogue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AlbertSansMedium-bold.fntdata"/><Relationship Id="rId10" Type="http://schemas.openxmlformats.org/officeDocument/2006/relationships/slide" Target="slides/slide6.xml"/><Relationship Id="rId54" Type="http://schemas.openxmlformats.org/officeDocument/2006/relationships/font" Target="fonts/AlbertSansMedium-regular.fntdata"/><Relationship Id="rId13" Type="http://schemas.openxmlformats.org/officeDocument/2006/relationships/slide" Target="slides/slide9.xml"/><Relationship Id="rId57" Type="http://schemas.openxmlformats.org/officeDocument/2006/relationships/font" Target="fonts/AlbertSans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AlbertSansMedium-italic.fntdata"/><Relationship Id="rId15" Type="http://schemas.openxmlformats.org/officeDocument/2006/relationships/slide" Target="slides/slide11.xml"/><Relationship Id="rId59" Type="http://schemas.openxmlformats.org/officeDocument/2006/relationships/font" Target="fonts/Epilogue-bold.fntdata"/><Relationship Id="rId14" Type="http://schemas.openxmlformats.org/officeDocument/2006/relationships/slide" Target="slides/slide10.xml"/><Relationship Id="rId58" Type="http://schemas.openxmlformats.org/officeDocument/2006/relationships/font" Target="fonts/Epilogu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ciencecourse.org/lectures/" TargetMode="External"/><Relationship Id="rId3" Type="http://schemas.openxmlformats.org/officeDocument/2006/relationships/hyperlink" Target="https://ift6758.github.io/lectures.html" TargetMode="External"/><Relationship Id="rId4" Type="http://schemas.openxmlformats.org/officeDocument/2006/relationships/hyperlink" Target="https://github.com/jakevdp/PythonDataScienceHandboo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oyfrancis.com/elegant-scientific-graphs-learning-from-examples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4d2dcb2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4d2dcb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https://www.datasciencecourse.org/lectures/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https://ift6758.github.io/lectures.html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https://github.com/jakevdp/PythonDataScienceHandbook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2527a2d22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2527a2d22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527a2d22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2527a2d22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2527a2d22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2527a2d22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2527a2d22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2527a2d22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2527a2d22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2527a2d22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2527a2d22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2527a2d2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527a2d2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2527a2d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2527a2d2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2527a2d2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2527a2d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2527a2d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2527a2d22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2527a2d22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b70909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b70909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2527a2d22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2527a2d22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527a2d2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2527a2d2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 nominales: climas (tropical, seco, templado, continental, polar)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 ordinales: notas de un curso (A, B, C, D, E, F), son excluyentes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2527a2d22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2527a2d22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2527a2d22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2527a2d22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2527a2d22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2527a2d22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2527a2d22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2527a2d22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2527a2d22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2527a2d22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2527a2d22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42527a2d22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2527a2d22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2527a2d22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2527a2d22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2527a2d22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a2c978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a2c978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2527a2d22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2527a2d22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2527a2d22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2527a2d22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2527a2d2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2527a2d2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2527a2d2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2527a2d2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2527a2d2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2527a2d2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2527a2d2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2527a2d2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2527a2d2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2527a2d2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bbcf6a5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fbbcf6a5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bbcf6a5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fbbcf6a5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https://www.royfrancis.com/elegant-scientific-graphs-learning-from-examples/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2527a2d2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2527a2d2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2527a2d22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2527a2d22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2527a2d22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2527a2d22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2527a2d22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42527a2d22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2527a2d22_2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2527a2d22_2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2527a2d22_2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2527a2d22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2527a2d22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2527a2d22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2527a2d22_2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42527a2d22_2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42527a2d22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42527a2d22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2527a2d22_2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42527a2d22_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196bdb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7b196bdb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74fbecd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774fbecd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2527a2d22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2527a2d22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527a2d22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2527a2d22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2527a2d22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2527a2d22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527a2d22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2527a2d22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2527a2d22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2527a2d22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13" name="Google Shape;13;p2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913450" y="1725850"/>
            <a:ext cx="5317200" cy="10794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913450" y="2992875"/>
            <a:ext cx="53172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0" name="Google Shape;70;p11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71" name="Google Shape;71;p11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9620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5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9620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5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042350" y="2209183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042350" y="4045522"/>
            <a:ext cx="22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5265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5265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175725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175725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798800" y="1245325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798800" y="3080950"/>
            <a:ext cx="734700" cy="610500"/>
          </a:xfrm>
          <a:prstGeom prst="rect">
            <a:avLst/>
          </a:prstGeom>
          <a:solidFill>
            <a:schemeClr val="dk2"/>
          </a:solidFill>
          <a:effectLst>
            <a:outerShdw rotWithShape="0" algn="bl" dir="7560000" dist="5715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9620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5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042350" y="1877300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9620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5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042350" y="3713121"/>
            <a:ext cx="2247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978120" y="3232050"/>
            <a:ext cx="3452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713175" y="1368750"/>
            <a:ext cx="7717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4" name="Google Shape;104;p15"/>
          <p:cNvGrpSpPr/>
          <p:nvPr/>
        </p:nvGrpSpPr>
        <p:grpSpPr>
          <a:xfrm>
            <a:off x="22564" y="-3"/>
            <a:ext cx="8719016" cy="5120941"/>
            <a:chOff x="22564" y="-3"/>
            <a:chExt cx="8719016" cy="5120941"/>
          </a:xfrm>
        </p:grpSpPr>
        <p:sp>
          <p:nvSpPr>
            <p:cNvPr id="105" name="Google Shape;105;p15"/>
            <p:cNvSpPr/>
            <p:nvPr/>
          </p:nvSpPr>
          <p:spPr>
            <a:xfrm>
              <a:off x="1437657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564" y="3786113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184820" y="-3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005150" y="1021050"/>
            <a:ext cx="30750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05150" y="3006175"/>
            <a:ext cx="3075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4353075" y="897225"/>
            <a:ext cx="3577200" cy="3349200"/>
          </a:xfrm>
          <a:prstGeom prst="rect">
            <a:avLst/>
          </a:prstGeom>
          <a:noFill/>
          <a:ln>
            <a:noFill/>
          </a:ln>
          <a:effectLst>
            <a:outerShdw rotWithShape="0" algn="bl" dir="7920000" dist="152400">
              <a:schemeClr val="dk1"/>
            </a:outerShdw>
          </a:effectLst>
        </p:spPr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4875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5388434" y="1503150"/>
            <a:ext cx="2573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5388434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91700" y="1201675"/>
            <a:ext cx="6709200" cy="22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62550" y="1324250"/>
            <a:ext cx="53727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403300" y="2308700"/>
            <a:ext cx="4337400" cy="15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4048350" y="1035200"/>
            <a:ext cx="1047300" cy="969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403300" y="3913400"/>
            <a:ext cx="4337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402430" y="39538"/>
            <a:ext cx="8349379" cy="5035943"/>
            <a:chOff x="402430" y="39538"/>
            <a:chExt cx="8349379" cy="5035943"/>
          </a:xfrm>
        </p:grpSpPr>
        <p:sp>
          <p:nvSpPr>
            <p:cNvPr id="23" name="Google Shape;23;p3"/>
            <p:cNvSpPr/>
            <p:nvPr/>
          </p:nvSpPr>
          <p:spPr>
            <a:xfrm>
              <a:off x="402430" y="44485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755293" y="395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41009" y="4764680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818095" y="2374645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1530800" y="2374662"/>
            <a:ext cx="27951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1530805" y="1961700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818095" y="1961688"/>
            <a:ext cx="279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92624" y="1672417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2" type="subTitle"/>
          </p:nvPr>
        </p:nvSpPr>
        <p:spPr>
          <a:xfrm>
            <a:off x="1592608" y="2842621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3" type="subTitle"/>
          </p:nvPr>
        </p:nvSpPr>
        <p:spPr>
          <a:xfrm>
            <a:off x="1592600" y="3944000"/>
            <a:ext cx="59589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4" type="subTitle"/>
          </p:nvPr>
        </p:nvSpPr>
        <p:spPr>
          <a:xfrm>
            <a:off x="1592607" y="1310825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subTitle"/>
          </p:nvPr>
        </p:nvSpPr>
        <p:spPr>
          <a:xfrm>
            <a:off x="1592607" y="2481029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subTitle"/>
          </p:nvPr>
        </p:nvSpPr>
        <p:spPr>
          <a:xfrm>
            <a:off x="1592607" y="3582283"/>
            <a:ext cx="5958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98406" y="539500"/>
            <a:ext cx="76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1517248" y="1917560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5152652" y="1917561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subTitle"/>
          </p:nvPr>
        </p:nvSpPr>
        <p:spPr>
          <a:xfrm>
            <a:off x="1517248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subTitle"/>
          </p:nvPr>
        </p:nvSpPr>
        <p:spPr>
          <a:xfrm>
            <a:off x="5152652" y="3560425"/>
            <a:ext cx="24741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5" type="subTitle"/>
          </p:nvPr>
        </p:nvSpPr>
        <p:spPr>
          <a:xfrm>
            <a:off x="1517251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6" type="subTitle"/>
          </p:nvPr>
        </p:nvSpPr>
        <p:spPr>
          <a:xfrm>
            <a:off x="1517251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7" type="subTitle"/>
          </p:nvPr>
        </p:nvSpPr>
        <p:spPr>
          <a:xfrm>
            <a:off x="5152650" y="1574050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8" type="subTitle"/>
          </p:nvPr>
        </p:nvSpPr>
        <p:spPr>
          <a:xfrm>
            <a:off x="5152650" y="3217014"/>
            <a:ext cx="24741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965245" y="2004954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3483434" y="2004955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965245" y="3655625"/>
            <a:ext cx="21792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3483434" y="3655626"/>
            <a:ext cx="2175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subTitle"/>
          </p:nvPr>
        </p:nvSpPr>
        <p:spPr>
          <a:xfrm>
            <a:off x="6003695" y="2004955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6003695" y="3655626"/>
            <a:ext cx="21708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7" type="subTitle"/>
          </p:nvPr>
        </p:nvSpPr>
        <p:spPr>
          <a:xfrm>
            <a:off x="965251" y="1414625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8" type="subTitle"/>
          </p:nvPr>
        </p:nvSpPr>
        <p:spPr>
          <a:xfrm>
            <a:off x="3485566" y="1414628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9" type="subTitle"/>
          </p:nvPr>
        </p:nvSpPr>
        <p:spPr>
          <a:xfrm>
            <a:off x="6007955" y="1414628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3" type="subTitle"/>
          </p:nvPr>
        </p:nvSpPr>
        <p:spPr>
          <a:xfrm>
            <a:off x="965251" y="3055576"/>
            <a:ext cx="21792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4" type="subTitle"/>
          </p:nvPr>
        </p:nvSpPr>
        <p:spPr>
          <a:xfrm>
            <a:off x="3485565" y="3055577"/>
            <a:ext cx="21750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5" type="subTitle"/>
          </p:nvPr>
        </p:nvSpPr>
        <p:spPr>
          <a:xfrm>
            <a:off x="6007952" y="3055577"/>
            <a:ext cx="21708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hasCustomPrompt="1" type="title"/>
          </p:nvPr>
        </p:nvSpPr>
        <p:spPr>
          <a:xfrm>
            <a:off x="2310400" y="61162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310400" y="1452946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hasCustomPrompt="1" idx="2" type="title"/>
          </p:nvPr>
        </p:nvSpPr>
        <p:spPr>
          <a:xfrm>
            <a:off x="2310400" y="196388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2310400" y="2805211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hasCustomPrompt="1" idx="4" type="title"/>
          </p:nvPr>
        </p:nvSpPr>
        <p:spPr>
          <a:xfrm>
            <a:off x="2310400" y="3316145"/>
            <a:ext cx="4523100" cy="7689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2310400" y="4157475"/>
            <a:ext cx="4523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hasCustomPrompt="1" type="title"/>
          </p:nvPr>
        </p:nvSpPr>
        <p:spPr>
          <a:xfrm>
            <a:off x="108817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720000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7"/>
          <p:cNvSpPr txBox="1"/>
          <p:nvPr>
            <p:ph idx="2" type="subTitle"/>
          </p:nvPr>
        </p:nvSpPr>
        <p:spPr>
          <a:xfrm>
            <a:off x="720000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3" type="title"/>
          </p:nvPr>
        </p:nvSpPr>
        <p:spPr>
          <a:xfrm>
            <a:off x="3788157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4" type="subTitle"/>
          </p:nvPr>
        </p:nvSpPr>
        <p:spPr>
          <a:xfrm>
            <a:off x="3420057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27"/>
          <p:cNvSpPr txBox="1"/>
          <p:nvPr>
            <p:ph idx="5" type="subTitle"/>
          </p:nvPr>
        </p:nvSpPr>
        <p:spPr>
          <a:xfrm>
            <a:off x="3420057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6" type="title"/>
          </p:nvPr>
        </p:nvSpPr>
        <p:spPr>
          <a:xfrm>
            <a:off x="6488215" y="2365425"/>
            <a:ext cx="1567800" cy="657600"/>
          </a:xfrm>
          <a:prstGeom prst="rect">
            <a:avLst/>
          </a:prstGeom>
          <a:solidFill>
            <a:schemeClr val="dk2"/>
          </a:solidFill>
          <a:effectLst>
            <a:outerShdw rotWithShape="0" algn="bl" dir="7380000" dist="152400">
              <a:schemeClr val="dk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/>
          <p:nvPr>
            <p:ph idx="7" type="subTitle"/>
          </p:nvPr>
        </p:nvSpPr>
        <p:spPr>
          <a:xfrm>
            <a:off x="6120115" y="3646197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7"/>
          <p:cNvSpPr txBox="1"/>
          <p:nvPr>
            <p:ph idx="8" type="subTitle"/>
          </p:nvPr>
        </p:nvSpPr>
        <p:spPr>
          <a:xfrm>
            <a:off x="6120115" y="3315632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18907" y="348447"/>
            <a:ext cx="9102423" cy="4768600"/>
            <a:chOff x="18907" y="348447"/>
            <a:chExt cx="9102423" cy="4768600"/>
          </a:xfrm>
        </p:grpSpPr>
        <p:sp>
          <p:nvSpPr>
            <p:cNvPr id="202" name="Google Shape;202;p28"/>
            <p:cNvSpPr/>
            <p:nvPr/>
          </p:nvSpPr>
          <p:spPr>
            <a:xfrm>
              <a:off x="18907" y="48062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8810530" y="344906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8430782" y="34844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398650" y="1367585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2105650" y="3543350"/>
            <a:ext cx="4932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91700" y="525425"/>
            <a:ext cx="67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91700" y="1201675"/>
            <a:ext cx="6709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13225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217434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745421" y="3695224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5217426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1745225" y="3274925"/>
            <a:ext cx="218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928350" y="949875"/>
            <a:ext cx="4129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928350" y="2006350"/>
            <a:ext cx="41298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992400" y="949875"/>
            <a:ext cx="2688000" cy="3311400"/>
          </a:xfrm>
          <a:prstGeom prst="rect">
            <a:avLst/>
          </a:prstGeom>
          <a:noFill/>
          <a:ln>
            <a:noFill/>
          </a:ln>
          <a:effectLst>
            <a:outerShdw rotWithShape="0" algn="bl" dir="7560000" dist="142875">
              <a:schemeClr val="dk1">
                <a:alpha val="97000"/>
              </a:schemeClr>
            </a:outerShdw>
          </a:effectLst>
        </p:spPr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>
            <a:off x="33846" y="-12"/>
            <a:ext cx="9110159" cy="5120950"/>
            <a:chOff x="33846" y="-12"/>
            <a:chExt cx="9110159" cy="5120950"/>
          </a:xfrm>
        </p:grpSpPr>
        <p:sp>
          <p:nvSpPr>
            <p:cNvPr id="49" name="Google Shape;49;p8"/>
            <p:cNvSpPr/>
            <p:nvPr/>
          </p:nvSpPr>
          <p:spPr>
            <a:xfrm>
              <a:off x="8833205" y="-12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3846" y="481013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402418" y="17398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460914" y="1717288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460918" y="44993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821494" y="1582288"/>
            <a:ext cx="35010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821506" y="2667513"/>
            <a:ext cx="35010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>
            <a:off x="7" y="384088"/>
            <a:ext cx="8741573" cy="4375310"/>
            <a:chOff x="7" y="384088"/>
            <a:chExt cx="8741573" cy="4375310"/>
          </a:xfrm>
        </p:grpSpPr>
        <p:sp>
          <p:nvSpPr>
            <p:cNvPr id="59" name="Google Shape;59;p9"/>
            <p:cNvSpPr/>
            <p:nvPr/>
          </p:nvSpPr>
          <p:spPr>
            <a:xfrm>
              <a:off x="402430" y="105793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430780" y="384088"/>
              <a:ext cx="310800" cy="31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7800000" dist="38100">
                <a:schemeClr val="lt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" y="4448597"/>
              <a:ext cx="310800" cy="31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7800000" dist="38100">
                <a:schemeClr val="dk2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13125" y="3954975"/>
            <a:ext cx="7717800" cy="63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sseinlopez/icd2023/blob/main/icd4.ipynb" TargetMode="External"/><Relationship Id="rId5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s://github.com/husseinlopez/PythonDataScienceHandbook/tree/master/notebooks_v1" TargetMode="External"/><Relationship Id="rId5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1901825" y="961363"/>
            <a:ext cx="5339700" cy="27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Introducción a la Ciencia de Datos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Maestría en Ciencias </a:t>
            </a:r>
            <a:br>
              <a:rPr lang="en" sz="2400">
                <a:solidFill>
                  <a:schemeClr val="lt2"/>
                </a:solidFill>
              </a:rPr>
            </a:br>
            <a:r>
              <a:rPr lang="en" sz="2400">
                <a:solidFill>
                  <a:schemeClr val="lt2"/>
                </a:solidFill>
              </a:rPr>
              <a:t>de la Computación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1901926" y="3770538"/>
            <a:ext cx="5339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Irvin Hussein López Nava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764" l="0" r="0" t="1270"/>
          <a:stretch/>
        </p:blipFill>
        <p:spPr>
          <a:xfrm>
            <a:off x="7391000" y="348450"/>
            <a:ext cx="1351601" cy="1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75" y="3475225"/>
            <a:ext cx="1351599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89" y="-50"/>
            <a:ext cx="81578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0"/>
          <p:cNvSpPr txBox="1"/>
          <p:nvPr>
            <p:ph type="title"/>
          </p:nvPr>
        </p:nvSpPr>
        <p:spPr>
          <a:xfrm rot="-5400000">
            <a:off x="-2056800" y="2285400"/>
            <a:ext cx="51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Abrazar la complejidad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901" y="0"/>
            <a:ext cx="63304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>
            <p:ph idx="4294967295" type="title"/>
          </p:nvPr>
        </p:nvSpPr>
        <p:spPr>
          <a:xfrm rot="-5400000">
            <a:off x="-2056800" y="2285400"/>
            <a:ext cx="51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más allá de las normas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 rotWithShape="1">
          <a:blip r:embed="rId3">
            <a:alphaModFix/>
          </a:blip>
          <a:srcRect b="67190" l="0" r="0" t="1583"/>
          <a:stretch/>
        </p:blipFill>
        <p:spPr>
          <a:xfrm>
            <a:off x="1282371" y="-50"/>
            <a:ext cx="7777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2"/>
          <p:cNvSpPr txBox="1"/>
          <p:nvPr>
            <p:ph idx="4294967295" type="title"/>
          </p:nvPr>
        </p:nvSpPr>
        <p:spPr>
          <a:xfrm rot="-5400000">
            <a:off x="-2056800" y="2285400"/>
            <a:ext cx="51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el contexto (siempre)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3"/>
          <p:cNvSpPr txBox="1"/>
          <p:nvPr>
            <p:ph idx="4294967295" type="title"/>
          </p:nvPr>
        </p:nvSpPr>
        <p:spPr>
          <a:xfrm rot="-5400000">
            <a:off x="-2056800" y="2285400"/>
            <a:ext cx="51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Recordar que los </a:t>
            </a:r>
            <a:r>
              <a:rPr lang="en"/>
              <a:t>datos</a:t>
            </a:r>
            <a:r>
              <a:rPr lang="en"/>
              <a:t> son imperfectos</a:t>
            </a:r>
            <a:r>
              <a:rPr lang="en"/>
              <a:t> (como nosotros)</a:t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0" l="42997" r="0" t="14140"/>
          <a:stretch/>
        </p:blipFill>
        <p:spPr>
          <a:xfrm>
            <a:off x="3685775" y="915738"/>
            <a:ext cx="3909200" cy="3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hace que un gráfico sea bueno?</a:t>
            </a:r>
            <a:endParaRPr/>
          </a:p>
        </p:txBody>
      </p:sp>
      <p:sp>
        <p:nvSpPr>
          <p:cNvPr id="322" name="Google Shape;32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4"/>
          <p:cNvSpPr txBox="1"/>
          <p:nvPr>
            <p:ph idx="2" type="subTitle"/>
          </p:nvPr>
        </p:nvSpPr>
        <p:spPr>
          <a:xfrm>
            <a:off x="435200" y="1980150"/>
            <a:ext cx="3884400" cy="2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Permite la comprensión</a:t>
            </a:r>
            <a:r>
              <a:rPr lang="en" sz="1600"/>
              <a:t>: Parte de una pregunta interesante y la responde.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Prioriza los datos</a:t>
            </a:r>
            <a:r>
              <a:rPr lang="en" sz="1600"/>
              <a:t>: Maximiza la relación datos/tinta.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 </a:t>
            </a:r>
            <a:r>
              <a:rPr b="1" lang="en" sz="1600"/>
              <a:t>estéticamente bella</a:t>
            </a:r>
            <a:r>
              <a:rPr lang="en" sz="1600"/>
              <a:t> (aunque esto es controvertido).</a:t>
            </a:r>
            <a:endParaRPr sz="1600"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950" y="1878613"/>
            <a:ext cx="4344300" cy="230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visualización</a:t>
            </a:r>
            <a:endParaRPr/>
          </a:p>
        </p:txBody>
      </p:sp>
      <p:sp>
        <p:nvSpPr>
          <p:cNvPr id="330" name="Google Shape;330;p45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Presentación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onsiste en transmitirlos a un público de forma que queden claras sus implicaciones.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Convencer a otras personas de que es verdad</a:t>
            </a:r>
            <a:endParaRPr/>
          </a:p>
        </p:txBody>
      </p:sp>
      <p:sp>
        <p:nvSpPr>
          <p:cNvPr id="331" name="Google Shape;331;p45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Exploración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nálisis en profundidad de los datos en busca de nuevo conocimiento.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Descubriendo lo que es verdad.</a:t>
            </a:r>
            <a:endParaRPr/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visualización</a:t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647" y="1549575"/>
            <a:ext cx="4962702" cy="28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0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  <a:latin typeface="Epilogue"/>
                <a:ea typeface="Epilogue"/>
                <a:cs typeface="Epilogue"/>
                <a:sym typeface="Epilogue"/>
              </a:rPr>
              <a:t>https://www.juiceanalytics.com/writing/5-differences-between-data-exploration-and-data-presentation</a:t>
            </a:r>
            <a:endParaRPr sz="800">
              <a:solidFill>
                <a:srgbClr val="00C3B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888" y="111325"/>
            <a:ext cx="62922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22438" l="0" r="0" t="21729"/>
          <a:stretch/>
        </p:blipFill>
        <p:spPr>
          <a:xfrm>
            <a:off x="89601" y="2440212"/>
            <a:ext cx="2284001" cy="12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¿Exploración o presentación?</a:t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4">
            <a:alphaModFix/>
          </a:blip>
          <a:srcRect b="1840" l="0" r="50064" t="49466"/>
          <a:stretch/>
        </p:blipFill>
        <p:spPr>
          <a:xfrm>
            <a:off x="2603612" y="2440199"/>
            <a:ext cx="1644469" cy="1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755" y="2440200"/>
            <a:ext cx="4503045" cy="1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Importancia de la visualización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b="1"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Antes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 de ejecutar cualquier análisis estadístico, o construir modelos de aprendizaje automático: </a:t>
            </a:r>
            <a:r>
              <a:rPr b="1" lang="en" sz="18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visualice los datos!!!</a:t>
            </a:r>
            <a:endParaRPr sz="18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Si no se puede identificar alguna tendencia o hacer una predicción a partir de los datos, es poco probable que un algoritmo automatizado lo haga.</a:t>
            </a:r>
            <a:endParaRPr sz="15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Es especialmente importante cuando se escuchan historias sobre el rendimiento "sobrehumano" de los métodos de IA</a:t>
            </a:r>
            <a:endParaRPr sz="16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es posible, pero toma mucho tiempo, es costoso y no siempre se sabe cómo se logran los resultados.</a:t>
            </a:r>
            <a:endParaRPr sz="15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V</a:t>
            </a: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isualización vs estadística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69" name="Google Shape;369;p50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La visualización casi siempre presenta una </a:t>
            </a:r>
            <a:r>
              <a:rPr b="1"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visión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 más informativa (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aunque menos cuantitativa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) de los datos que las estadísticas (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el sustantivo, no el campo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).</a:t>
            </a:r>
            <a:endParaRPr sz="16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0" l="0" r="1048" t="0"/>
          <a:stretch/>
        </p:blipFill>
        <p:spPr>
          <a:xfrm>
            <a:off x="717750" y="2637125"/>
            <a:ext cx="3859626" cy="2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575" y="2974275"/>
            <a:ext cx="3237175" cy="15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3252600" y="1405175"/>
            <a:ext cx="2211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Interval: 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numéricos, el cero no es una cantidad</a:t>
            </a:r>
            <a:endParaRPr i="1"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3252600" y="2311475"/>
            <a:ext cx="2211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Ratio: 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numéricos, el cero es una cantidad</a:t>
            </a:r>
            <a:endParaRPr b="1"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9" name="Google Shape;379;p51"/>
          <p:cNvSpPr/>
          <p:nvPr/>
        </p:nvSpPr>
        <p:spPr>
          <a:xfrm>
            <a:off x="3252600" y="3216675"/>
            <a:ext cx="2211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Nominal: 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categóricos, sin orden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0" name="Google Shape;380;p51"/>
          <p:cNvSpPr/>
          <p:nvPr/>
        </p:nvSpPr>
        <p:spPr>
          <a:xfrm>
            <a:off x="3252600" y="4122975"/>
            <a:ext cx="2211600" cy="52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Ordinal: </a:t>
            </a:r>
            <a:r>
              <a:rPr lang="en" sz="11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datos categóricos, con orden</a:t>
            </a:r>
            <a:endParaRPr sz="11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5531625" y="1336250"/>
            <a:ext cx="28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Example – Temperature Fahrenheit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Operations: =, ≠, ≥, ≤, &gt;, &lt;, +, −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5531700" y="2245050"/>
            <a:ext cx="28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Example – Temperature Kelvin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Operations: =, ≠, ≥, ≤, &gt;, &lt;, +, −,÷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5531700" y="3216150"/>
            <a:ext cx="28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Example – Pet: {dog, cat, rabbit, …}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Operations: =, ≠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5531700" y="4170075"/>
            <a:ext cx="28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Example – Rating: {A, B, C, D, E}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Epilogue"/>
              <a:buChar char="●"/>
            </a:pPr>
            <a:r>
              <a:rPr lang="en" sz="1000">
                <a:latin typeface="Epilogue"/>
                <a:ea typeface="Epilogue"/>
                <a:cs typeface="Epilogue"/>
                <a:sym typeface="Epilogue"/>
              </a:rPr>
              <a:t>Operations: =, ≠, ≥, ≤, &gt;, &lt;</a:t>
            </a:r>
            <a:endParaRPr sz="10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6" name="Google Shape;386;p51"/>
          <p:cNvCxnSpPr>
            <a:stCxn id="387" idx="2"/>
            <a:endCxn id="388" idx="1"/>
          </p:cNvCxnSpPr>
          <p:nvPr/>
        </p:nvCxnSpPr>
        <p:spPr>
          <a:xfrm>
            <a:off x="1242900" y="3038400"/>
            <a:ext cx="383100" cy="90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51"/>
          <p:cNvCxnSpPr>
            <a:stCxn id="387" idx="2"/>
            <a:endCxn id="390" idx="1"/>
          </p:cNvCxnSpPr>
          <p:nvPr/>
        </p:nvCxnSpPr>
        <p:spPr>
          <a:xfrm flipH="1" rot="10800000">
            <a:off x="1242900" y="2128800"/>
            <a:ext cx="383100" cy="90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51"/>
          <p:cNvSpPr/>
          <p:nvPr/>
        </p:nvSpPr>
        <p:spPr>
          <a:xfrm rot="-5400000">
            <a:off x="-192000" y="2775750"/>
            <a:ext cx="2344500" cy="525300"/>
          </a:xfrm>
          <a:prstGeom prst="roundRect">
            <a:avLst>
              <a:gd fmla="val 16667" name="adj"/>
            </a:avLst>
          </a:prstGeom>
          <a:solidFill>
            <a:srgbClr val="3C51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Tipos de datos</a:t>
            </a:r>
            <a:endParaRPr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1626000" y="1866150"/>
            <a:ext cx="1262100" cy="525300"/>
          </a:xfrm>
          <a:prstGeom prst="roundRect">
            <a:avLst>
              <a:gd fmla="val 16667" name="adj"/>
            </a:avLst>
          </a:prstGeom>
          <a:solidFill>
            <a:srgbClr val="7697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Cuantitativos</a:t>
            </a:r>
            <a:endParaRPr sz="1200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1626000" y="3685350"/>
            <a:ext cx="1262100" cy="525300"/>
          </a:xfrm>
          <a:prstGeom prst="roundRect">
            <a:avLst>
              <a:gd fmla="val 16667" name="adj"/>
            </a:avLst>
          </a:prstGeom>
          <a:solidFill>
            <a:srgbClr val="7697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Cualitativos</a:t>
            </a:r>
            <a:endParaRPr sz="1200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91" name="Google Shape;391;p51"/>
          <p:cNvCxnSpPr/>
          <p:nvPr/>
        </p:nvCxnSpPr>
        <p:spPr>
          <a:xfrm flipH="1" rot="10800000">
            <a:off x="2888100" y="1667700"/>
            <a:ext cx="3645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51"/>
          <p:cNvCxnSpPr/>
          <p:nvPr/>
        </p:nvCxnSpPr>
        <p:spPr>
          <a:xfrm>
            <a:off x="2888100" y="2128800"/>
            <a:ext cx="364500" cy="44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51"/>
          <p:cNvCxnSpPr/>
          <p:nvPr/>
        </p:nvCxnSpPr>
        <p:spPr>
          <a:xfrm flipH="1">
            <a:off x="2888100" y="3479325"/>
            <a:ext cx="364500" cy="46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51"/>
          <p:cNvCxnSpPr/>
          <p:nvPr/>
        </p:nvCxnSpPr>
        <p:spPr>
          <a:xfrm rot="10800000">
            <a:off x="2888100" y="3947925"/>
            <a:ext cx="364500" cy="43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2"/>
          <p:cNvSpPr txBox="1"/>
          <p:nvPr/>
        </p:nvSpPr>
        <p:spPr>
          <a:xfrm>
            <a:off x="717588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2158"/>
                </a:solidFill>
                <a:latin typeface="Epilogue"/>
                <a:ea typeface="Epilogue"/>
                <a:cs typeface="Epilogue"/>
                <a:sym typeface="Epilogue"/>
              </a:rPr>
              <a:t>Ejemplos de visualizaciones</a:t>
            </a:r>
            <a:endParaRPr b="1" sz="3000">
              <a:solidFill>
                <a:srgbClr val="112158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717750" y="15528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L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a mayor parte de la discusión sobre los tipos de visualización se enfoca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 en qué elementos se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 intentan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 transmitir en el gráficos.</a:t>
            </a:r>
            <a:endParaRPr sz="16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Un enfoque distinto, es enfocarse en el tipo y la dimensionalidad de los datos </a:t>
            </a:r>
            <a:r>
              <a:rPr lang="en" sz="15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(cuantitativos, cualitativos, discretos, continuos, nominales, ordinales)</a:t>
            </a: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6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Tipos de visualización (no es una lista exhaustiva):</a:t>
            </a:r>
            <a:endParaRPr sz="16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1D: bar chart, pie chart, histogram</a:t>
            </a:r>
            <a:endParaRPr sz="15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2D: scatter plot, line plot, box and whisker plot, heatmap</a:t>
            </a:r>
            <a:endParaRPr sz="15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lbert Sans"/>
              <a:buChar char="○"/>
            </a:pPr>
            <a:r>
              <a:rPr lang="en" sz="1500">
                <a:solidFill>
                  <a:srgbClr val="212121"/>
                </a:solidFill>
                <a:latin typeface="Albert Sans"/>
                <a:ea typeface="Albert Sans"/>
                <a:cs typeface="Albert Sans"/>
                <a:sym typeface="Albert Sans"/>
              </a:rPr>
              <a:t>3D+: scatter matrix, bubble chart</a:t>
            </a:r>
            <a:endParaRPr sz="1500">
              <a:solidFill>
                <a:srgbClr val="21212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- Bar chart</a:t>
            </a:r>
            <a:endParaRPr/>
          </a:p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0" y="1587400"/>
            <a:ext cx="5736002" cy="28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- Pie chart</a:t>
            </a:r>
            <a:endParaRPr/>
          </a:p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02" y="1727500"/>
            <a:ext cx="6649176" cy="29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- Histogram</a:t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75" y="1557974"/>
            <a:ext cx="6487448" cy="3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Scatter plot</a:t>
            </a:r>
            <a:endParaRPr/>
          </a:p>
        </p:txBody>
      </p:sp>
      <p:sp>
        <p:nvSpPr>
          <p:cNvPr id="428" name="Google Shape;42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" name="Google Shape;429;p56"/>
          <p:cNvGrpSpPr/>
          <p:nvPr/>
        </p:nvGrpSpPr>
        <p:grpSpPr>
          <a:xfrm>
            <a:off x="1366125" y="1689950"/>
            <a:ext cx="6411774" cy="2988275"/>
            <a:chOff x="1366125" y="1689950"/>
            <a:chExt cx="6411774" cy="2988275"/>
          </a:xfrm>
        </p:grpSpPr>
        <p:pic>
          <p:nvPicPr>
            <p:cNvPr id="430" name="Google Shape;430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6125" y="1689950"/>
              <a:ext cx="6411774" cy="298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56"/>
            <p:cNvSpPr/>
            <p:nvPr/>
          </p:nvSpPr>
          <p:spPr>
            <a:xfrm>
              <a:off x="1434675" y="4006425"/>
              <a:ext cx="1892700" cy="54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Heatmap </a:t>
            </a:r>
            <a:r>
              <a:rPr lang="en" sz="2400"/>
              <a:t>(density, or 2D histogram)</a:t>
            </a:r>
            <a:endParaRPr sz="2400"/>
          </a:p>
        </p:txBody>
      </p:sp>
      <p:sp>
        <p:nvSpPr>
          <p:cNvPr id="437" name="Google Shape;43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00" y="1686875"/>
            <a:ext cx="6561601" cy="30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Box and whiskers</a:t>
            </a:r>
            <a:endParaRPr/>
          </a:p>
        </p:txBody>
      </p:sp>
      <p:sp>
        <p:nvSpPr>
          <p:cNvPr id="444" name="Google Shape;44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50" y="1586575"/>
            <a:ext cx="6751500" cy="31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Violin plot</a:t>
            </a:r>
            <a:endParaRPr/>
          </a:p>
        </p:txBody>
      </p:sp>
      <p:sp>
        <p:nvSpPr>
          <p:cNvPr id="451" name="Google Shape;45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452" y="1528925"/>
            <a:ext cx="6759075" cy="32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1.4 </a:t>
            </a:r>
            <a:r>
              <a:rPr lang="en" sz="4800"/>
              <a:t>Visualización</a:t>
            </a:r>
            <a:endParaRPr sz="2500"/>
          </a:p>
        </p:txBody>
      </p:sp>
      <p:sp>
        <p:nvSpPr>
          <p:cNvPr id="235" name="Google Shape;235;p33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Line plot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9" name="Google Shape;459;p60"/>
          <p:cNvGrpSpPr/>
          <p:nvPr/>
        </p:nvGrpSpPr>
        <p:grpSpPr>
          <a:xfrm>
            <a:off x="1170325" y="1491000"/>
            <a:ext cx="6803348" cy="3258850"/>
            <a:chOff x="1170325" y="1491000"/>
            <a:chExt cx="6803348" cy="3258850"/>
          </a:xfrm>
        </p:grpSpPr>
        <p:pic>
          <p:nvPicPr>
            <p:cNvPr id="460" name="Google Shape;46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0325" y="1491000"/>
              <a:ext cx="6803348" cy="325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60"/>
            <p:cNvSpPr/>
            <p:nvPr/>
          </p:nvSpPr>
          <p:spPr>
            <a:xfrm>
              <a:off x="1335450" y="3891950"/>
              <a:ext cx="1892700" cy="54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Heatmap (matrix)</a:t>
            </a:r>
            <a:endParaRPr/>
          </a:p>
        </p:txBody>
      </p:sp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924" y="1841850"/>
            <a:ext cx="5997349" cy="290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- Bubble plot</a:t>
            </a:r>
            <a:endParaRPr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488" y="1617875"/>
            <a:ext cx="6512224" cy="31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- Scatter plot</a:t>
            </a:r>
            <a:endParaRPr/>
          </a:p>
        </p:txBody>
      </p:sp>
      <p:sp>
        <p:nvSpPr>
          <p:cNvPr id="481" name="Google Shape;4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348" y="1700800"/>
            <a:ext cx="4135050" cy="285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125" y="2395262"/>
            <a:ext cx="2462174" cy="14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- </a:t>
            </a:r>
            <a:r>
              <a:rPr lang="en"/>
              <a:t>Scatter plot matrix</a:t>
            </a:r>
            <a:endParaRPr/>
          </a:p>
        </p:txBody>
      </p:sp>
      <p:sp>
        <p:nvSpPr>
          <p:cNvPr id="489" name="Google Shape;48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63" y="1705300"/>
            <a:ext cx="6362476" cy="30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- Bubble plot</a:t>
            </a:r>
            <a:endParaRPr/>
          </a:p>
        </p:txBody>
      </p:sp>
      <p:sp>
        <p:nvSpPr>
          <p:cNvPr id="496" name="Google Shape;49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13" y="1811850"/>
            <a:ext cx="6320374" cy="29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- Color scatter plot</a:t>
            </a:r>
            <a:endParaRPr/>
          </a:p>
        </p:txBody>
      </p:sp>
      <p:sp>
        <p:nvSpPr>
          <p:cNvPr id="503" name="Google Shape;50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02" y="1944325"/>
            <a:ext cx="6093000" cy="28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gráficos</a:t>
            </a:r>
            <a:endParaRPr/>
          </a:p>
        </p:txBody>
      </p:sp>
      <p:sp>
        <p:nvSpPr>
          <p:cNvPr id="510" name="Google Shape;51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5" y="1764100"/>
            <a:ext cx="4206374" cy="257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7"/>
          <p:cNvPicPr preferRelativeResize="0"/>
          <p:nvPr/>
        </p:nvPicPr>
        <p:blipFill rotWithShape="1">
          <a:blip r:embed="rId4">
            <a:alphaModFix/>
          </a:blip>
          <a:srcRect b="3269" l="0" r="0" t="0"/>
          <a:stretch/>
        </p:blipFill>
        <p:spPr>
          <a:xfrm>
            <a:off x="5326700" y="1558250"/>
            <a:ext cx="2522150" cy="29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3" y="0"/>
            <a:ext cx="81295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/>
          <p:nvPr>
            <p:ph type="title"/>
          </p:nvPr>
        </p:nvSpPr>
        <p:spPr>
          <a:xfrm>
            <a:off x="1948500" y="1307100"/>
            <a:ext cx="524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Herramientas</a:t>
            </a:r>
            <a:endParaRPr sz="4800"/>
          </a:p>
        </p:txBody>
      </p:sp>
      <p:sp>
        <p:nvSpPr>
          <p:cNvPr id="524" name="Google Shape;524;p69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9"/>
          <p:cNvSpPr/>
          <p:nvPr/>
        </p:nvSpPr>
        <p:spPr>
          <a:xfrm>
            <a:off x="2821107" y="64632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9"/>
          <p:cNvSpPr/>
          <p:nvPr/>
        </p:nvSpPr>
        <p:spPr>
          <a:xfrm>
            <a:off x="1440155" y="34266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1248900" y="1307100"/>
            <a:ext cx="6951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Let’s keep </a:t>
            </a:r>
            <a:r>
              <a:rPr lang="en" sz="5900">
                <a:solidFill>
                  <a:schemeClr val="lt2"/>
                </a:solidFill>
              </a:rPr>
              <a:t>talking</a:t>
            </a:r>
            <a:r>
              <a:rPr lang="en" sz="4900">
                <a:solidFill>
                  <a:schemeClr val="lt2"/>
                </a:solidFill>
              </a:rPr>
              <a:t> </a:t>
            </a:r>
            <a:endParaRPr sz="4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9E9E9E"/>
                </a:solidFill>
              </a:rPr>
              <a:t>(and listening) </a:t>
            </a:r>
            <a:endParaRPr sz="31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</a:rPr>
              <a:t>about</a:t>
            </a:r>
            <a:r>
              <a:rPr lang="en" sz="5100">
                <a:solidFill>
                  <a:schemeClr val="dk2"/>
                </a:solidFill>
              </a:rPr>
              <a:t> </a:t>
            </a:r>
            <a:endParaRPr sz="5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</a:t>
            </a:r>
            <a:r>
              <a:rPr lang="en" sz="6600"/>
              <a:t>ata… 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C3B1"/>
                </a:solidFill>
              </a:rPr>
              <a:t>but visualization</a:t>
            </a:r>
            <a:endParaRPr sz="3100">
              <a:solidFill>
                <a:srgbClr val="00C3B1"/>
              </a:solidFill>
            </a:endParaRPr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34"/>
          <p:cNvGrpSpPr/>
          <p:nvPr/>
        </p:nvGrpSpPr>
        <p:grpSpPr>
          <a:xfrm>
            <a:off x="5144600" y="2052550"/>
            <a:ext cx="3999399" cy="2449776"/>
            <a:chOff x="5144600" y="2052550"/>
            <a:chExt cx="3999399" cy="2449776"/>
          </a:xfrm>
        </p:grpSpPr>
        <p:pic>
          <p:nvPicPr>
            <p:cNvPr id="246" name="Google Shape;246;p34"/>
            <p:cNvPicPr preferRelativeResize="0"/>
            <p:nvPr/>
          </p:nvPicPr>
          <p:blipFill rotWithShape="1">
            <a:blip r:embed="rId3">
              <a:alphaModFix/>
            </a:blip>
            <a:srcRect b="8610" l="9592" r="9455" t="25409"/>
            <a:stretch/>
          </p:blipFill>
          <p:spPr>
            <a:xfrm>
              <a:off x="5151050" y="2061375"/>
              <a:ext cx="3992949" cy="2440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4"/>
            <p:cNvSpPr/>
            <p:nvPr/>
          </p:nvSpPr>
          <p:spPr>
            <a:xfrm>
              <a:off x="5144600" y="2052550"/>
              <a:ext cx="1215600" cy="39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248" name="Google Shape;248;p34"/>
          <p:cNvSpPr txBox="1"/>
          <p:nvPr/>
        </p:nvSpPr>
        <p:spPr>
          <a:xfrm>
            <a:off x="6333875" y="4540475"/>
            <a:ext cx="2091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No se pierdan el próximo seminario…</a:t>
            </a:r>
            <a:endParaRPr sz="700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0"/>
          <p:cNvSpPr txBox="1"/>
          <p:nvPr/>
        </p:nvSpPr>
        <p:spPr>
          <a:xfrm>
            <a:off x="720000" y="2584200"/>
            <a:ext cx="770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Crear gráficos con calidad de publicación.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Hacer figuras interactivas que se puedan ampliar, desplazar y actualizar.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Personalizar el estilo visual y el diseño.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Exportar a muchos formatos de archivo.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Integración en JupyterLab e interfaces gráficas de usuario.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Utilizar una amplia gama de paquetes de terceros basados en Matplotlib.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3" name="Google Shape;533;p70"/>
          <p:cNvSpPr txBox="1"/>
          <p:nvPr/>
        </p:nvSpPr>
        <p:spPr>
          <a:xfrm>
            <a:off x="720000" y="1676400"/>
            <a:ext cx="7704000" cy="67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Matplotlib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es una biblioteca para crear visualizaciones estáticas, animadas e interactivas en Python. Matplotlib hace fácil lo fácil y posible lo difícil: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488" y="387950"/>
            <a:ext cx="4241025" cy="10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/>
        </p:nvSpPr>
        <p:spPr>
          <a:xfrm>
            <a:off x="0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https://matplotlib.org/stable/index.html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7113"/>
            <a:ext cx="4572001" cy="430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9" y="501388"/>
            <a:ext cx="4572001" cy="439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388"/>
            <a:ext cx="4572001" cy="435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6163"/>
            <a:ext cx="4572002" cy="341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035163"/>
            <a:ext cx="4571999" cy="30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 txBox="1"/>
          <p:nvPr/>
        </p:nvSpPr>
        <p:spPr>
          <a:xfrm>
            <a:off x="720000" y="2584200"/>
            <a:ext cx="7704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La biblioteca Seaborn ofrece varias ventajas importantes: distintos tipos de visualizaciones, sintaxis reducida y temas predeterminados muy atractivos.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Es una herramienta ideal para la </a:t>
            </a: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visualización estadística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. Se utiliza para resumir </a:t>
            </a:r>
            <a:r>
              <a:rPr b="1" lang="en" sz="1700">
                <a:latin typeface="Albert Sans"/>
                <a:ea typeface="Albert Sans"/>
                <a:cs typeface="Albert Sans"/>
                <a:sym typeface="Albert Sans"/>
              </a:rPr>
              <a:t>datos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 en visualizaciones y distribución de datos.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Además, Seaborn está mejor integrado que Matplotlib para trabajar con data frames de Pandas.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2" name="Google Shape;562;p74"/>
          <p:cNvSpPr txBox="1"/>
          <p:nvPr/>
        </p:nvSpPr>
        <p:spPr>
          <a:xfrm>
            <a:off x="720000" y="1676400"/>
            <a:ext cx="7704000" cy="67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C3B1"/>
                </a:solidFill>
                <a:latin typeface="Albert Sans"/>
                <a:ea typeface="Albert Sans"/>
                <a:cs typeface="Albert Sans"/>
                <a:sym typeface="Albert Sans"/>
              </a:rPr>
              <a:t>Seaborn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es una biblioteca de visualización basada en </a:t>
            </a:r>
            <a:r>
              <a:rPr b="1"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matplotlib</a:t>
            </a:r>
            <a:r>
              <a:rPr lang="en"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para dibujar gráficos estadísticos atractivos e informativos.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714" y="366625"/>
            <a:ext cx="3762574" cy="10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0" y="0"/>
            <a:ext cx="84473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13" y="799600"/>
            <a:ext cx="8276777" cy="35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7"/>
          <p:cNvSpPr txBox="1"/>
          <p:nvPr>
            <p:ph idx="1" type="subTitle"/>
          </p:nvPr>
        </p:nvSpPr>
        <p:spPr>
          <a:xfrm>
            <a:off x="1174875" y="2566350"/>
            <a:ext cx="2573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 to live notebook)</a:t>
            </a:r>
            <a:endParaRPr/>
          </a:p>
        </p:txBody>
      </p:sp>
      <p:grpSp>
        <p:nvGrpSpPr>
          <p:cNvPr id="582" name="Google Shape;582;p77"/>
          <p:cNvGrpSpPr/>
          <p:nvPr/>
        </p:nvGrpSpPr>
        <p:grpSpPr>
          <a:xfrm>
            <a:off x="4213310" y="1162256"/>
            <a:ext cx="3569963" cy="2819283"/>
            <a:chOff x="5076775" y="1958876"/>
            <a:chExt cx="3353968" cy="2648707"/>
          </a:xfrm>
        </p:grpSpPr>
        <p:sp>
          <p:nvSpPr>
            <p:cNvPr id="583" name="Google Shape;583;p77"/>
            <p:cNvSpPr/>
            <p:nvPr/>
          </p:nvSpPr>
          <p:spPr>
            <a:xfrm>
              <a:off x="5076775" y="1958876"/>
              <a:ext cx="3353968" cy="2648707"/>
            </a:xfrm>
            <a:custGeom>
              <a:rect b="b" l="l" r="r" t="t"/>
              <a:pathLst>
                <a:path extrusionOk="0" h="100673" w="131696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7"/>
            <p:cNvSpPr/>
            <p:nvPr/>
          </p:nvSpPr>
          <p:spPr>
            <a:xfrm>
              <a:off x="5189425" y="2075775"/>
              <a:ext cx="3123300" cy="183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" name="Google Shape;585;p77"/>
          <p:cNvPicPr preferRelativeResize="0"/>
          <p:nvPr/>
        </p:nvPicPr>
        <p:blipFill rotWithShape="1">
          <a:blip r:embed="rId3">
            <a:alphaModFix/>
          </a:blip>
          <a:srcRect b="16825" l="13625" r="22284" t="16222"/>
          <a:stretch/>
        </p:blipFill>
        <p:spPr>
          <a:xfrm>
            <a:off x="4020878" y="3711662"/>
            <a:ext cx="357774" cy="35134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7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575" y="1371700"/>
            <a:ext cx="3227424" cy="18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7"/>
          <p:cNvSpPr txBox="1"/>
          <p:nvPr/>
        </p:nvSpPr>
        <p:spPr>
          <a:xfrm>
            <a:off x="450875" y="451800"/>
            <a:ext cx="35700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import</a:t>
            </a:r>
            <a:r>
              <a:rPr lang="en" sz="2100"/>
              <a:t> piplite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await</a:t>
            </a:r>
            <a:r>
              <a:rPr lang="en" sz="2100"/>
              <a:t> piplite.install(</a:t>
            </a:r>
            <a:r>
              <a:rPr lang="en" sz="2000"/>
              <a:t>'seaborn'</a:t>
            </a:r>
            <a:r>
              <a:rPr lang="en" sz="2100"/>
              <a:t>)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>
            <p:ph type="title"/>
          </p:nvPr>
        </p:nvSpPr>
        <p:spPr>
          <a:xfrm>
            <a:off x="717588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Libro</a:t>
            </a:r>
            <a:endParaRPr/>
          </a:p>
        </p:txBody>
      </p:sp>
      <p:sp>
        <p:nvSpPr>
          <p:cNvPr id="594" name="Google Shape;59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5" y="1980000"/>
            <a:ext cx="1480745" cy="1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7136" r="16599" t="0"/>
          <a:stretch/>
        </p:blipFill>
        <p:spPr>
          <a:xfrm>
            <a:off x="3103225" y="2432025"/>
            <a:ext cx="10820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8"/>
          <p:cNvSpPr txBox="1"/>
          <p:nvPr/>
        </p:nvSpPr>
        <p:spPr>
          <a:xfrm>
            <a:off x="4849675" y="1473750"/>
            <a:ext cx="3707100" cy="29580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04.00-Introduction-To-Matplotlib.ipynb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04.01-Simple-Line-Plots.ipynb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04.02-Simple-Scatter-Plots.ipynb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04.03-Errorbars.ipynb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04.04-Density-and-Contour-Plots.ipynb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04.05-Histograms-and-Binnings.ipynb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04.06-Customizing-Legends.ipynb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04.07-Customizing-Colorbars.ipynb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04.08-Multiple-Subplots.ipynb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04.09-Text-and-Annotation.ipynb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04.10-Customizing-Ticks.ipynb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04.11-Settings-and-Stylesheets.ipynb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04.12-Three-Dimensional-Plotting.ipynb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04.13-Geographic-Data-With-Basemap.ipynb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04.14-Visualization-With-Seaborn.ipynb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000"/>
              <a:buFont typeface="Albert Sans"/>
              <a:buChar char="●"/>
            </a:pPr>
            <a:r>
              <a:rPr lang="en" sz="10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04.15-Further-Resources.ipynb</a:t>
            </a:r>
            <a:endParaRPr sz="10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>
            <p:ph type="title"/>
          </p:nvPr>
        </p:nvSpPr>
        <p:spPr>
          <a:xfrm>
            <a:off x="2105667" y="691900"/>
            <a:ext cx="4932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603" name="Google Shape;603;p79"/>
          <p:cNvSpPr txBox="1"/>
          <p:nvPr>
            <p:ph idx="1" type="subTitle"/>
          </p:nvPr>
        </p:nvSpPr>
        <p:spPr>
          <a:xfrm>
            <a:off x="2105675" y="1598200"/>
            <a:ext cx="49329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¿Alguna pregunta</a:t>
            </a:r>
            <a:r>
              <a:rPr lang="en">
                <a:latin typeface="Albert Sans Medium"/>
                <a:ea typeface="Albert Sans Medium"/>
                <a:cs typeface="Albert Sans Medium"/>
                <a:sym typeface="Albert Sans Medium"/>
              </a:rPr>
              <a:t>?</a:t>
            </a:r>
            <a:endParaRPr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hussein</a:t>
            </a:r>
            <a:r>
              <a:rPr lang="en"/>
              <a:t>@cicese.mx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https://sites.google.com/view/husseinlopeznava</a:t>
            </a:r>
            <a:endParaRPr/>
          </a:p>
        </p:txBody>
      </p:sp>
      <p:grpSp>
        <p:nvGrpSpPr>
          <p:cNvPr id="604" name="Google Shape;604;p79"/>
          <p:cNvGrpSpPr/>
          <p:nvPr/>
        </p:nvGrpSpPr>
        <p:grpSpPr>
          <a:xfrm>
            <a:off x="4309559" y="2928275"/>
            <a:ext cx="525300" cy="525300"/>
            <a:chOff x="4309559" y="2928275"/>
            <a:chExt cx="525300" cy="525300"/>
          </a:xfrm>
        </p:grpSpPr>
        <p:sp>
          <p:nvSpPr>
            <p:cNvPr id="605" name="Google Shape;605;p79"/>
            <p:cNvSpPr/>
            <p:nvPr/>
          </p:nvSpPr>
          <p:spPr>
            <a:xfrm>
              <a:off x="4309559" y="2928275"/>
              <a:ext cx="525300" cy="52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" name="Google Shape;606;p79"/>
            <p:cNvGrpSpPr/>
            <p:nvPr/>
          </p:nvGrpSpPr>
          <p:grpSpPr>
            <a:xfrm>
              <a:off x="4412298" y="3045942"/>
              <a:ext cx="320315" cy="286423"/>
              <a:chOff x="3824739" y="3890112"/>
              <a:chExt cx="208105" cy="186110"/>
            </a:xfrm>
          </p:grpSpPr>
          <p:sp>
            <p:nvSpPr>
              <p:cNvPr id="607" name="Google Shape;607;p79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9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9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0" name="Google Shape;610;p79"/>
          <p:cNvSpPr/>
          <p:nvPr/>
        </p:nvSpPr>
        <p:spPr>
          <a:xfrm>
            <a:off x="5351494" y="2928275"/>
            <a:ext cx="525300" cy="525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rotWithShape="0" algn="bl" dir="8040000" dist="1047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9"/>
          <p:cNvSpPr/>
          <p:nvPr/>
        </p:nvSpPr>
        <p:spPr>
          <a:xfrm>
            <a:off x="1084884" y="348455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9"/>
          <p:cNvSpPr/>
          <p:nvPr/>
        </p:nvSpPr>
        <p:spPr>
          <a:xfrm>
            <a:off x="8119982" y="4453872"/>
            <a:ext cx="310800" cy="3108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rotWithShape="0" algn="bl" dir="7800000" dist="38100">
              <a:schemeClr val="dk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9"/>
          <p:cNvSpPr/>
          <p:nvPr/>
        </p:nvSpPr>
        <p:spPr>
          <a:xfrm>
            <a:off x="6359455" y="4453863"/>
            <a:ext cx="310800" cy="310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7800000" dist="38100">
              <a:schemeClr val="lt2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644" y="2368622"/>
            <a:ext cx="743125" cy="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9"/>
          <p:cNvSpPr txBox="1"/>
          <p:nvPr/>
        </p:nvSpPr>
        <p:spPr>
          <a:xfrm>
            <a:off x="3109650" y="4409325"/>
            <a:ext cx="2924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was based on a template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Slidesgo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8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Flaticon</a:t>
            </a:r>
            <a:r>
              <a:rPr lang="en" sz="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79"/>
          <p:cNvSpPr/>
          <p:nvPr/>
        </p:nvSpPr>
        <p:spPr>
          <a:xfrm>
            <a:off x="2117000" y="3622400"/>
            <a:ext cx="49329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17" name="Google Shape;617;p79"/>
          <p:cNvGrpSpPr/>
          <p:nvPr/>
        </p:nvGrpSpPr>
        <p:grpSpPr>
          <a:xfrm>
            <a:off x="3267625" y="2928275"/>
            <a:ext cx="525300" cy="525300"/>
            <a:chOff x="3267625" y="2928275"/>
            <a:chExt cx="525300" cy="525300"/>
          </a:xfrm>
        </p:grpSpPr>
        <p:sp>
          <p:nvSpPr>
            <p:cNvPr id="618" name="Google Shape;618;p79"/>
            <p:cNvSpPr/>
            <p:nvPr/>
          </p:nvSpPr>
          <p:spPr>
            <a:xfrm>
              <a:off x="3267625" y="2928275"/>
              <a:ext cx="525300" cy="52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8040000" dist="1047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9" name="Google Shape;619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4868" y="3049982"/>
              <a:ext cx="310799" cy="3108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chemeClr val="accent6">
                  <a:alpha val="50000"/>
                </a:schemeClr>
              </a:outerShdw>
            </a:effectLst>
          </p:spPr>
        </p:pic>
      </p:grpSp>
      <p:pic>
        <p:nvPicPr>
          <p:cNvPr id="620" name="Google Shape;6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50" y="3054096"/>
            <a:ext cx="310799" cy="2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85" y="2207626"/>
            <a:ext cx="1308768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más sobre los datos…</a:t>
            </a:r>
            <a:endParaRPr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5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diseño visual </a:t>
            </a:r>
            <a:r>
              <a:rPr lang="en">
                <a:solidFill>
                  <a:schemeClr val="dk2"/>
                </a:solidFill>
              </a:rPr>
              <a:t>-con su poder para llegar a nuestro </a:t>
            </a:r>
            <a:r>
              <a:rPr b="1" lang="en">
                <a:solidFill>
                  <a:srgbClr val="325D79"/>
                </a:solidFill>
              </a:rPr>
              <a:t>subconsciente</a:t>
            </a:r>
            <a:r>
              <a:rPr lang="en">
                <a:solidFill>
                  <a:schemeClr val="dk2"/>
                </a:solidFill>
              </a:rPr>
              <a:t> sin la mediación del lenguaje, y su capacidad inherente para transmitir </a:t>
            </a:r>
            <a:r>
              <a:rPr b="1" lang="en">
                <a:solidFill>
                  <a:schemeClr val="dk2"/>
                </a:solidFill>
              </a:rPr>
              <a:t>grandes </a:t>
            </a:r>
            <a:r>
              <a:rPr lang="en">
                <a:solidFill>
                  <a:schemeClr val="dk2"/>
                </a:solidFill>
              </a:rPr>
              <a:t>cantidades de información </a:t>
            </a:r>
            <a:r>
              <a:rPr lang="en">
                <a:solidFill>
                  <a:srgbClr val="0277BD"/>
                </a:solidFill>
              </a:rPr>
              <a:t>estructurada</a:t>
            </a:r>
            <a:r>
              <a:rPr lang="en">
                <a:solidFill>
                  <a:schemeClr val="dk2"/>
                </a:solidFill>
              </a:rPr>
              <a:t> y </a:t>
            </a:r>
            <a:r>
              <a:rPr lang="en">
                <a:solidFill>
                  <a:srgbClr val="0277BD"/>
                </a:solidFill>
              </a:rPr>
              <a:t>no estructurada</a:t>
            </a:r>
            <a:r>
              <a:rPr lang="en">
                <a:solidFill>
                  <a:schemeClr val="dk2"/>
                </a:solidFill>
              </a:rPr>
              <a:t> a través de las culturas</a:t>
            </a:r>
            <a:r>
              <a:rPr lang="en" sz="1500"/>
              <a:t>- va a ser aún más fundamental.</a:t>
            </a:r>
            <a:endParaRPr/>
          </a:p>
        </p:txBody>
      </p:sp>
      <p:sp>
        <p:nvSpPr>
          <p:cNvPr id="256" name="Google Shape;256;p35"/>
          <p:cNvSpPr txBox="1"/>
          <p:nvPr>
            <p:ph idx="2" type="subTitle"/>
          </p:nvPr>
        </p:nvSpPr>
        <p:spPr>
          <a:xfrm>
            <a:off x="1057900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forma en que nos relacionamos con los </a:t>
            </a:r>
            <a:r>
              <a:rPr b="1" lang="en" sz="1600"/>
              <a:t>datos</a:t>
            </a:r>
            <a:r>
              <a:rPr lang="en"/>
              <a:t> está evolucionando muy rápido.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Nuestras mentes se adaptan de forma natural a esta realidad híbrida construida a partir de estructuras tanto físicas como informativas.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0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https://www.printmag.com/article/data-humanism-future-of-data-visualization/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133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720000" y="455400"/>
            <a:ext cx="7704000" cy="4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Los pioneros de la </a:t>
            </a:r>
            <a:r>
              <a:rPr b="1"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visualización de datos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, como 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William Playfair, John Snow, y Charles Joseph Minard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, fueron los primeros en aprovechar y codificar este potencial en los siglos XVIII y XIX. </a:t>
            </a:r>
            <a:endParaRPr sz="16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Defensores modernos como </a:t>
            </a:r>
            <a:r>
              <a:rPr lang="en" sz="16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Edward Tufte, Ben Shneiderman, y Alberto Cairo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 son responsables del renacimiento del campo en los últimos años, apoyando la transición de estos principios al mundo del </a:t>
            </a:r>
            <a:r>
              <a:rPr i="1"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Big Data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. </a:t>
            </a:r>
            <a:endParaRPr sz="16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Gracias a este renovado interés, una primera ola de </a:t>
            </a:r>
            <a:r>
              <a:rPr b="1"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visualización de datos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 se apoderó de la web y llegó a un público más amplio fuera de los entornos académicos en los que había vivido hasta entonces. </a:t>
            </a:r>
            <a:endParaRPr sz="16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215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Pero, lamentablemente, esta ola fue aprovechada por muchos de manera superficial, como un atajo lingüístico para compensar el vértigo natural causado por la naturaleza inconmensurable del </a:t>
            </a:r>
            <a:r>
              <a:rPr i="1"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Big Data</a:t>
            </a:r>
            <a:r>
              <a:rPr lang="en" sz="1600">
                <a:solidFill>
                  <a:srgbClr val="112158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 sz="1500">
              <a:solidFill>
                <a:srgbClr val="112158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0" y="4792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3B1"/>
                </a:solidFill>
              </a:rPr>
              <a:t>https://www.printmag.com/article/data-humanism-future-of-data-visualization/</a:t>
            </a:r>
            <a:endParaRPr sz="800">
              <a:solidFill>
                <a:srgbClr val="00C3B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¿todo se puede visualizar?</a:t>
            </a:r>
            <a:endParaRPr/>
          </a:p>
        </p:txBody>
      </p:sp>
      <p:sp>
        <p:nvSpPr>
          <p:cNvPr id="276" name="Google Shape;276;p38"/>
          <p:cNvSpPr txBox="1"/>
          <p:nvPr>
            <p:ph idx="2" type="subTitle"/>
          </p:nvPr>
        </p:nvSpPr>
        <p:spPr>
          <a:xfrm>
            <a:off x="160475" y="1640725"/>
            <a:ext cx="4113000" cy="28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El </a:t>
            </a:r>
            <a:r>
              <a:rPr b="1" lang="en" sz="1300"/>
              <a:t>diseño visual</a:t>
            </a:r>
            <a:r>
              <a:rPr lang="en" sz="1300"/>
              <a:t> a menudo se aplica a los </a:t>
            </a:r>
            <a:r>
              <a:rPr b="1" lang="en" sz="1500"/>
              <a:t>datos</a:t>
            </a:r>
            <a:r>
              <a:rPr lang="en" sz="1300"/>
              <a:t> simplemente como un retoque cosmético, en un intento de hacer que parezcan más simples de lo que son.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contradicción: intentar "simplificar la complejidad".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Los fenómenos que gobiernan nuestro mundo son, por definición, </a:t>
            </a:r>
            <a:r>
              <a:rPr b="1" lang="en" sz="1300"/>
              <a:t>complejos</a:t>
            </a:r>
            <a:r>
              <a:rPr lang="en" sz="1300"/>
              <a:t>, </a:t>
            </a:r>
            <a:r>
              <a:rPr b="1" lang="en" sz="1300"/>
              <a:t>multifacéticos</a:t>
            </a:r>
            <a:r>
              <a:rPr lang="en" sz="1300"/>
              <a:t> y, en su mayoría, </a:t>
            </a:r>
            <a:r>
              <a:rPr b="1" lang="en" sz="1300"/>
              <a:t>difíciles de comprender</a:t>
            </a:r>
            <a:r>
              <a:rPr lang="en" sz="1300"/>
              <a:t>, entonces, ¿por qué alguien querría simplificarlos para tomar decisiones cruciales o transmitir mensajes importantes?</a:t>
            </a:r>
            <a:endParaRPr sz="1300"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775" y="1805080"/>
            <a:ext cx="4588226" cy="257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9"/>
          <p:cNvSpPr txBox="1"/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todo es malo en esta repentina locura por la visualización de datos?</a:t>
            </a:r>
            <a:endParaRPr/>
          </a:p>
        </p:txBody>
      </p:sp>
      <p:sp>
        <p:nvSpPr>
          <p:cNvPr id="285" name="Google Shape;285;p39"/>
          <p:cNvSpPr txBox="1"/>
          <p:nvPr>
            <p:ph idx="1" type="subTitle"/>
          </p:nvPr>
        </p:nvSpPr>
        <p:spPr>
          <a:xfrm>
            <a:off x="4832078" y="1896225"/>
            <a:ext cx="3254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328025" y="1732300"/>
            <a:ext cx="4250700" cy="20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</a:t>
            </a:r>
            <a:r>
              <a:rPr lang="en"/>
              <a:t>o, gran parte del mundo se ha familiarizado con los </a:t>
            </a:r>
            <a:r>
              <a:rPr b="1" lang="en"/>
              <a:t>lenguajes visuales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Además, cuanto más ubicuos se vuelven los </a:t>
            </a:r>
            <a:r>
              <a:rPr b="1" lang="en" sz="1600"/>
              <a:t>datos</a:t>
            </a:r>
            <a:r>
              <a:rPr lang="en"/>
              <a:t>, más se requiere experimentar para hacerlos únicos, contextuales e íntimos.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forma en que lo visualizamos es crucial porque es la clave para traducir los números en conceptos con los que podamos identificarnos.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75" y="1732288"/>
            <a:ext cx="4311926" cy="242546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2804525" y="4318750"/>
            <a:ext cx="352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 continuación unas pautas…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ory Calculus - Bachelor of Arts in Mathematics by Slidesgo">
  <a:themeElements>
    <a:clrScheme name="Simple Light">
      <a:dk1>
        <a:srgbClr val="112158"/>
      </a:dk1>
      <a:lt1>
        <a:srgbClr val="FAFAFA"/>
      </a:lt1>
      <a:dk2>
        <a:srgbClr val="3C51A9"/>
      </a:dk2>
      <a:lt2>
        <a:srgbClr val="7697CE"/>
      </a:lt2>
      <a:accent1>
        <a:srgbClr val="BED6EA"/>
      </a:accent1>
      <a:accent2>
        <a:srgbClr val="D3E5FD"/>
      </a:accent2>
      <a:accent3>
        <a:srgbClr val="E7E7E7"/>
      </a:accent3>
      <a:accent4>
        <a:srgbClr val="FDFEFD"/>
      </a:accent4>
      <a:accent5>
        <a:srgbClr val="F9F8FB"/>
      </a:accent5>
      <a:accent6>
        <a:srgbClr val="FFFFFF"/>
      </a:accent6>
      <a:hlink>
        <a:srgbClr val="1121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